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7" r:id="rId2"/>
  </p:sldMasterIdLst>
  <p:notesMasterIdLst>
    <p:notesMasterId r:id="rId20"/>
  </p:notesMasterIdLst>
  <p:handoutMasterIdLst>
    <p:handoutMasterId r:id="rId21"/>
  </p:handoutMasterIdLst>
  <p:sldIdLst>
    <p:sldId id="256" r:id="rId3"/>
    <p:sldId id="258" r:id="rId4"/>
    <p:sldId id="259" r:id="rId5"/>
    <p:sldId id="328" r:id="rId6"/>
    <p:sldId id="329" r:id="rId7"/>
    <p:sldId id="330" r:id="rId8"/>
    <p:sldId id="331" r:id="rId9"/>
    <p:sldId id="332" r:id="rId10"/>
    <p:sldId id="333" r:id="rId11"/>
    <p:sldId id="334" r:id="rId12"/>
    <p:sldId id="335" r:id="rId13"/>
    <p:sldId id="336" r:id="rId14"/>
    <p:sldId id="337" r:id="rId15"/>
    <p:sldId id="338" r:id="rId16"/>
    <p:sldId id="342" r:id="rId17"/>
    <p:sldId id="341" r:id="rId18"/>
    <p:sldId id="340" r:id="rId19"/>
  </p:sldIdLst>
  <p:sldSz cx="12192000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0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  <p15:guide id="3" orient="horz" pos="3888" userDrawn="1">
          <p15:clr>
            <a:srgbClr val="A4A3A4"/>
          </p15:clr>
        </p15:guide>
        <p15:guide id="4" pos="456" userDrawn="1">
          <p15:clr>
            <a:srgbClr val="A4A3A4"/>
          </p15:clr>
        </p15:guide>
        <p15:guide id="5" pos="72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CD95"/>
    <a:srgbClr val="46A0DC"/>
    <a:srgbClr val="B7A079"/>
    <a:srgbClr val="2C6A8C"/>
    <a:srgbClr val="000000"/>
    <a:srgbClr val="FFFFFF"/>
    <a:srgbClr val="6D6D6D"/>
    <a:srgbClr val="AB192D"/>
    <a:srgbClr val="C4122F"/>
    <a:srgbClr val="B2B7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A0133A-C7AE-E7B8-1887-AC17599BB118}" v="807" dt="2024-04-07T22:53:16.836"/>
    <p1510:client id="{478E5FAB-30AC-B200-07A9-D40BFE6D16E9}" v="2" dt="2024-04-08T00:02:48.840"/>
    <p1510:client id="{598836AB-B8B6-DE47-6278-6F65F1264F5A}" v="51" dt="2024-04-08T04:02:02.176"/>
    <p1510:client id="{8B51D718-DEE0-284E-D67A-81DD37E5F006}" v="15" dt="2024-04-08T02:04:58.759"/>
    <p1510:client id="{8C594FA7-099E-1DB4-2023-2D95A07CFADB}" v="4" dt="2024-04-07T23:03:23.096"/>
    <p1510:client id="{AC2B85A7-8454-E81A-41A1-E35C17F8EF92}" v="44" dt="2024-04-08T03:36:17.131"/>
    <p1510:client id="{C723E426-D825-DABC-4D41-23D523955E1F}" v="57" dt="2024-04-08T03:52:41.829"/>
    <p1510:client id="{CB6679A0-4FBD-AFC4-AA93-78455039EE46}" v="341" dt="2024-04-07T21:01:45.2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720"/>
        <p:guide orient="horz" pos="960"/>
        <p:guide orient="horz" pos="3888"/>
        <p:guide pos="456"/>
        <p:guide pos="7296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449CD-19C8-44C0-A36B-1667EDB1312B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7A2D6-6A74-4789-8A27-67CDFFE8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0795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C511E-AA3B-43E3-B946-406AB5E4C4BB}" type="datetimeFigureOut">
              <a:rPr lang="en-US" smtClean="0"/>
              <a:pPr/>
              <a:t>4/7/2024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4A049-8685-4352-9DC2-828F08FD54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59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200F2CE-DAA7-4DEE-8EED-08DDA41E7B9E}" type="slidenum">
              <a:rPr lang="en-US"/>
              <a:pPr/>
              <a:t>2</a:t>
            </a:fld>
            <a:endParaRPr lang="en-US"/>
          </a:p>
        </p:txBody>
      </p:sp>
      <p:sp>
        <p:nvSpPr>
          <p:cNvPr id="602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02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8680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3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826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200F2CE-DAA7-4DEE-8EED-08DDA41E7B9E}" type="slidenum">
              <a:rPr lang="en-US"/>
              <a:pPr/>
              <a:t>9</a:t>
            </a:fld>
            <a:endParaRPr lang="en-US"/>
          </a:p>
        </p:txBody>
      </p:sp>
      <p:sp>
        <p:nvSpPr>
          <p:cNvPr id="602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02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1793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10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384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200F2CE-DAA7-4DEE-8EED-08DDA41E7B9E}" type="slidenum">
              <a:rPr lang="en-US"/>
              <a:pPr/>
              <a:t>13</a:t>
            </a:fld>
            <a:endParaRPr lang="en-US"/>
          </a:p>
        </p:txBody>
      </p:sp>
      <p:sp>
        <p:nvSpPr>
          <p:cNvPr id="602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02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0840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14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953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16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203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17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0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eyWatermark-20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9092" y="2703302"/>
            <a:ext cx="4242908" cy="41546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2537925"/>
            <a:ext cx="9144000" cy="1524001"/>
          </a:xfrm>
        </p:spPr>
        <p:txBody>
          <a:bodyPr>
            <a:noAutofit/>
          </a:bodyPr>
          <a:lstStyle>
            <a:lvl1pPr>
              <a:defRPr sz="4000" b="1"/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293573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Picture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0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09600" y="1524000"/>
            <a:ext cx="7823200" cy="4648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737600" y="1524000"/>
            <a:ext cx="2844800" cy="4648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249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R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131" y="1066834"/>
            <a:ext cx="4459738" cy="442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59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609600" y="2286000"/>
            <a:ext cx="9144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609600" y="4041648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2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641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09600" y="2286000"/>
            <a:ext cx="9144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09600" y="4041648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159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09600" y="2286000"/>
            <a:ext cx="9144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609600" y="4041648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213315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en-US" noProof="1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US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70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94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60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76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204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16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-2795" y="6391657"/>
            <a:ext cx="61239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06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2">
    <p:bg>
      <p:bgPr>
        <a:solidFill>
          <a:srgbClr val="AB19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990601"/>
            <a:ext cx="3383438" cy="1105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182" y="2693986"/>
            <a:ext cx="4260818" cy="417223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2537925"/>
            <a:ext cx="9144000" cy="1524001"/>
          </a:xfrm>
        </p:spPr>
        <p:txBody>
          <a:bodyPr>
            <a:no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609600" y="4293573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630661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11074400" cy="10668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3709" y="1524001"/>
            <a:ext cx="7058691" cy="46481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890" y="1524000"/>
            <a:ext cx="3564876" cy="4648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447147" y="3581135"/>
            <a:ext cx="3810000" cy="2117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458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09600" y="1524000"/>
            <a:ext cx="7823200" cy="46482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737600" y="1524000"/>
            <a:ext cx="2844800" cy="4648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79207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131" y="1066834"/>
            <a:ext cx="4459738" cy="442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87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215900" dist="76200" dir="5400000">
              <a:prstClr val="black">
                <a:alpha val="1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475" y="1447800"/>
            <a:ext cx="9144000" cy="1676400"/>
          </a:xfrm>
        </p:spPr>
        <p:txBody>
          <a:bodyPr anchor="b" anchorCtr="0"/>
          <a:lstStyle>
            <a:lvl1pPr algn="l">
              <a:defRPr lang="en-US" sz="40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5475" y="3124200"/>
            <a:ext cx="9144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25475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pic>
        <p:nvPicPr>
          <p:cNvPr id="8" name="Picture 7" descr="greyWatermark-20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9092" y="2703302"/>
            <a:ext cx="4242908" cy="4154698"/>
          </a:xfrm>
          <a:prstGeom prst="rect">
            <a:avLst/>
          </a:prstGeom>
        </p:spPr>
      </p:pic>
    </p:spTree>
  </p:cSld>
  <p:clrMapOvr>
    <a:masterClrMapping/>
  </p:clrMapOvr>
  <p:hf hdr="0" dt="0"/>
  <p:extLst>
    <p:ext uri="{DCECCB84-F9BA-43D5-87BE-67443E8EF086}">
      <p15:sldGuideLst xmlns:p15="http://schemas.microsoft.com/office/powerpoint/2012/main">
        <p15:guide id="1" pos="45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en-US" noProof="1"/>
              <a:t>Click to edit Master title style</a:t>
            </a:r>
            <a:endParaRPr lang="en-US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US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0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6400"/>
            <a:ext cx="48768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60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0" y="1496736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7600" y="2216400"/>
            <a:ext cx="48768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" y="6391657"/>
            <a:ext cx="612396" cy="365125"/>
          </a:xfrm>
        </p:spPr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11074400" cy="10668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3709" y="1524001"/>
            <a:ext cx="7058691" cy="46481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890" y="1524000"/>
            <a:ext cx="3564876" cy="4648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447147" y="3581135"/>
            <a:ext cx="3810000" cy="2117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609600" y="6400800"/>
            <a:ext cx="6807200" cy="30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338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1367"/>
            <a:ext cx="10972800" cy="8001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24000"/>
            <a:ext cx="10972800" cy="4648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387664"/>
            <a:ext cx="609600" cy="3941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9600" y="1234967"/>
            <a:ext cx="115824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315200" y="6400800"/>
            <a:ext cx="44704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Worcester Polytechnic Institute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63" r:id="rId3"/>
    <p:sldLayoutId id="2147483695" r:id="rId4"/>
    <p:sldLayoutId id="2147483664" r:id="rId5"/>
    <p:sldLayoutId id="2147483665" r:id="rId6"/>
    <p:sldLayoutId id="2147483666" r:id="rId7"/>
    <p:sldLayoutId id="2147483667" r:id="rId8"/>
    <p:sldLayoutId id="2147483683" r:id="rId9"/>
    <p:sldLayoutId id="2147483696" r:id="rId10"/>
    <p:sldLayoutId id="2147483708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>
              <a:lumMod val="85000"/>
              <a:lumOff val="15000"/>
            </a:schemeClr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5000"/>
        </a:lnSpc>
        <a:spcBef>
          <a:spcPts val="1200"/>
        </a:spcBef>
        <a:buClr>
          <a:schemeClr val="bg2"/>
        </a:buClr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594360" indent="-27432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Verdana" pitchFamily="34" charset="0"/>
        <a:buChar char="─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86868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1430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Courier New" pitchFamily="49" charset="0"/>
        <a:buChar char="o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13716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42900"/>
            <a:ext cx="10972800" cy="8001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24000"/>
            <a:ext cx="10972800" cy="4648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391657"/>
            <a:ext cx="609600" cy="3139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9600" y="1234967"/>
            <a:ext cx="115824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315200" y="6400800"/>
            <a:ext cx="44704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Worcester Polytechnic Institute</a:t>
            </a: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400800"/>
            <a:ext cx="68072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9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5000"/>
        </a:lnSpc>
        <a:spcBef>
          <a:spcPts val="1200"/>
        </a:spcBef>
        <a:buClr>
          <a:schemeClr val="bg2"/>
        </a:buClr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594360" indent="-27432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Verdana" pitchFamily="34" charset="0"/>
        <a:buChar char="─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86868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1430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Courier New" pitchFamily="49" charset="0"/>
        <a:buChar char="o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13716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Verdana"/>
                <a:ea typeface="Verdana"/>
              </a:rPr>
              <a:t>Project 3 - Einstein Vision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293573"/>
            <a:ext cx="9144000" cy="1940169"/>
          </a:xfrm>
        </p:spPr>
        <p:txBody>
          <a:bodyPr>
            <a:normAutofit fontScale="92500" lnSpcReduction="10000"/>
          </a:bodyPr>
          <a:lstStyle/>
          <a:p>
            <a:r>
              <a:rPr lang="en-US" err="1">
                <a:latin typeface="Verdana"/>
                <a:ea typeface="Verdana"/>
              </a:rPr>
              <a:t>Jesulona</a:t>
            </a:r>
            <a:r>
              <a:rPr lang="en-US">
                <a:latin typeface="Verdana"/>
                <a:ea typeface="Verdana"/>
              </a:rPr>
              <a:t> Akinyele</a:t>
            </a:r>
          </a:p>
          <a:p>
            <a:r>
              <a:rPr lang="en-US">
                <a:latin typeface="Verdana"/>
                <a:ea typeface="Verdana"/>
              </a:rPr>
              <a:t>Krunal Bhatt</a:t>
            </a:r>
            <a:endParaRPr lang="en-US" dirty="0">
              <a:latin typeface="Verdana"/>
              <a:ea typeface="Verdana"/>
            </a:endParaRPr>
          </a:p>
          <a:p>
            <a:endParaRPr lang="en-US" dirty="0"/>
          </a:p>
          <a:p>
            <a:r>
              <a:rPr lang="en-US" dirty="0">
                <a:latin typeface="Verdana"/>
                <a:ea typeface="Verdana"/>
              </a:rPr>
              <a:t>Guided by: Prof. Nitin J. Sanket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092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2 requirements</a:t>
            </a:r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>
                <a:latin typeface="Verdana"/>
                <a:ea typeface="Verdana"/>
              </a:rPr>
              <a:t>Phase 2 emphasis on Pose estimation</a:t>
            </a:r>
          </a:p>
          <a:p>
            <a:r>
              <a:rPr lang="en-US" b="1">
                <a:latin typeface="Verdana"/>
                <a:ea typeface="Verdana"/>
              </a:rPr>
              <a:t>Vehicles:</a:t>
            </a:r>
            <a:r>
              <a:rPr lang="en-US">
                <a:latin typeface="Verdana"/>
                <a:ea typeface="Verdana"/>
              </a:rPr>
              <a:t> Identify orientation of different vehicles</a:t>
            </a:r>
            <a:endParaRPr lang="en-US"/>
          </a:p>
          <a:p>
            <a:r>
              <a:rPr lang="en-US" b="1">
                <a:latin typeface="Verdana"/>
                <a:ea typeface="Verdana"/>
              </a:rPr>
              <a:t>Traffic lights:</a:t>
            </a:r>
            <a:r>
              <a:rPr lang="en-US">
                <a:latin typeface="Verdana"/>
                <a:ea typeface="Verdana"/>
              </a:rPr>
              <a:t> Classify arrows on the traffic lights </a:t>
            </a:r>
            <a:endParaRPr lang="en-US"/>
          </a:p>
          <a:p>
            <a:r>
              <a:rPr lang="en-US" b="1">
                <a:latin typeface="Verdana"/>
                <a:ea typeface="Verdana"/>
              </a:rPr>
              <a:t>Road signs:</a:t>
            </a:r>
            <a:r>
              <a:rPr lang="en-US">
                <a:latin typeface="Verdana"/>
                <a:ea typeface="Verdana"/>
              </a:rPr>
              <a:t> Ground arrows and speed limit signs </a:t>
            </a:r>
            <a:endParaRPr lang="en-US"/>
          </a:p>
          <a:p>
            <a:r>
              <a:rPr lang="en-US" b="1">
                <a:latin typeface="Verdana"/>
                <a:ea typeface="Verdana"/>
              </a:rPr>
              <a:t>Objects:</a:t>
            </a:r>
            <a:r>
              <a:rPr lang="en-US">
                <a:latin typeface="Verdana"/>
                <a:ea typeface="Verdana"/>
              </a:rPr>
              <a:t> Dustbins, traffic poles, traffic cones and traffic cylinders</a:t>
            </a:r>
            <a:endParaRPr lang="en-US"/>
          </a:p>
          <a:p>
            <a:r>
              <a:rPr lang="en-US" b="1">
                <a:latin typeface="Verdana"/>
                <a:ea typeface="Verdana"/>
              </a:rPr>
              <a:t>Pedestrian pose:</a:t>
            </a:r>
            <a:r>
              <a:rPr lang="en-US">
                <a:latin typeface="Verdana"/>
                <a:ea typeface="Verdana"/>
              </a:rPr>
              <a:t> Pedestrian pose each frame </a:t>
            </a:r>
            <a:endParaRPr lang="en-US"/>
          </a:p>
          <a:p>
            <a:endParaRPr lang="en-US">
              <a:latin typeface="Verdana"/>
              <a:ea typeface="Verdana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9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2 Outcomes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/>
              <a:t>Orientation of all objects of interest</a:t>
            </a:r>
          </a:p>
          <a:p>
            <a:pPr marL="342900" indent="-342900">
              <a:buFont typeface="Arial"/>
              <a:buChar char="•"/>
            </a:pPr>
            <a:r>
              <a:rPr lang="en-US"/>
              <a:t>Vehicles, traffic lights, objects and pedestrians</a:t>
            </a:r>
          </a:p>
        </p:txBody>
      </p:sp>
      <p:pic>
        <p:nvPicPr>
          <p:cNvPr id="9" name="Picture Placeholder 8" descr="Cars on a road with cars&#10;&#10;Description automatically generated">
            <a:extLst>
              <a:ext uri="{FF2B5EF4-FFF2-40B4-BE49-F238E27FC236}">
                <a16:creationId xmlns:a16="http://schemas.microsoft.com/office/drawing/2014/main" id="{56C0ADC6-32F0-E6EB-69FF-5563243ECA8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0390" b="10390"/>
          <a:stretch/>
        </p:blipFill>
        <p:spPr/>
      </p:pic>
    </p:spTree>
    <p:extLst>
      <p:ext uri="{BB962C8B-B14F-4D97-AF65-F5344CB8AC3E}">
        <p14:creationId xmlns:p14="http://schemas.microsoft.com/office/powerpoint/2010/main" val="2732792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2 Challenges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Fixed Yolo3D reprojection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Estimated scaling factor for reprojection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Not perfect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No traffic light color or arrow</a:t>
            </a:r>
          </a:p>
          <a:p>
            <a:pPr marL="342900" indent="-342900">
              <a:buFont typeface="Arial"/>
              <a:buChar char="•"/>
            </a:pPr>
            <a:endParaRPr lang="en-US"/>
          </a:p>
        </p:txBody>
      </p:sp>
      <p:pic>
        <p:nvPicPr>
          <p:cNvPr id="8" name="Picture Placeholder 7" descr="Cars on the road with cars on the road&#10;&#10;Description automatically generated">
            <a:extLst>
              <a:ext uri="{FF2B5EF4-FFF2-40B4-BE49-F238E27FC236}">
                <a16:creationId xmlns:a16="http://schemas.microsoft.com/office/drawing/2014/main" id="{7ABE09EC-9871-462F-156E-BC8C61B1F20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0390" b="10390"/>
          <a:stretch/>
        </p:blipFill>
        <p:spPr/>
      </p:pic>
    </p:spTree>
    <p:extLst>
      <p:ext uri="{BB962C8B-B14F-4D97-AF65-F5344CB8AC3E}">
        <p14:creationId xmlns:p14="http://schemas.microsoft.com/office/powerpoint/2010/main" val="1727852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097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3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25475" y="3124200"/>
            <a:ext cx="9144000" cy="584200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Detic-YOLO3D, </a:t>
            </a:r>
            <a:r>
              <a:rPr lang="en-US" err="1">
                <a:latin typeface="Verdana"/>
                <a:ea typeface="Verdana"/>
              </a:rPr>
              <a:t>maskRCNN</a:t>
            </a:r>
            <a:endParaRPr lang="en-US" err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83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3 requirements</a:t>
            </a:r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Verdana"/>
                <a:ea typeface="Verdana"/>
              </a:rPr>
              <a:t>Phase 3 emphasis on fine tuning</a:t>
            </a:r>
            <a:endParaRPr lang="en-US" dirty="0"/>
          </a:p>
          <a:p>
            <a:r>
              <a:rPr lang="en-US" b="1" dirty="0">
                <a:latin typeface="Verdana"/>
                <a:ea typeface="Verdana"/>
              </a:rPr>
              <a:t>Break lights and indicators of the other vehicle</a:t>
            </a:r>
            <a:endParaRPr lang="en-US"/>
          </a:p>
          <a:p>
            <a:r>
              <a:rPr lang="en-US" b="1" dirty="0">
                <a:latin typeface="Verdana"/>
                <a:ea typeface="Verdana"/>
              </a:rPr>
              <a:t>Parked and Moving Vehicle</a:t>
            </a:r>
            <a:endParaRPr lang="en-US" b="1"/>
          </a:p>
          <a:p>
            <a:endParaRPr lang="en-US"/>
          </a:p>
          <a:p>
            <a:endParaRPr lang="en-US">
              <a:latin typeface="Verdana"/>
              <a:ea typeface="Verdana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33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3 Outcomes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561754" y="1524000"/>
            <a:ext cx="3255107" cy="4648200"/>
          </a:xfrm>
        </p:spPr>
        <p:txBody>
          <a:bodyPr>
            <a:normAutofit/>
          </a:bodyPr>
          <a:lstStyle/>
          <a:p>
            <a:pPr>
              <a:buFont typeface="Arial,Sans-Serif"/>
              <a:buChar char="•"/>
            </a:pPr>
            <a:endParaRPr lang="en-US" sz="1800"/>
          </a:p>
          <a:p>
            <a:pPr marL="274320" indent="-28575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Improved object positioning</a:t>
            </a:r>
          </a:p>
          <a:p>
            <a:pPr marL="274320" indent="-28575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2D detection phase of YOLO3D replaced with </a:t>
            </a:r>
            <a:r>
              <a:rPr lang="en-US" err="1">
                <a:latin typeface="Verdana"/>
                <a:ea typeface="Verdana"/>
              </a:rPr>
              <a:t>Detic</a:t>
            </a:r>
            <a:endParaRPr lang="en-US">
              <a:latin typeface="Verdana"/>
              <a:ea typeface="Verdana"/>
            </a:endParaRPr>
          </a:p>
          <a:p>
            <a:pPr marL="274320" indent="-28575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Brake light monitoring </a:t>
            </a:r>
          </a:p>
          <a:p>
            <a:pPr marL="274320" indent="-285750">
              <a:buFont typeface="Arial"/>
              <a:buChar char="•"/>
            </a:pPr>
            <a:r>
              <a:rPr lang="en-US" err="1">
                <a:latin typeface="Verdana"/>
                <a:ea typeface="Verdana"/>
              </a:rPr>
              <a:t>MaskRCNN</a:t>
            </a:r>
            <a:r>
              <a:rPr lang="en-US">
                <a:latin typeface="Verdana"/>
                <a:ea typeface="Verdana"/>
              </a:rPr>
              <a:t> for lane detection &amp; street markings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1800"/>
          </a:p>
        </p:txBody>
      </p:sp>
      <p:pic>
        <p:nvPicPr>
          <p:cNvPr id="9" name="Picture Placeholder 8" descr="A car on a street&#10;&#10;Description automatically generated">
            <a:extLst>
              <a:ext uri="{FF2B5EF4-FFF2-40B4-BE49-F238E27FC236}">
                <a16:creationId xmlns:a16="http://schemas.microsoft.com/office/drawing/2014/main" id="{D5AB21A5-AF17-D993-21FF-AFB8CAF6F9C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0390" b="10390"/>
          <a:stretch/>
        </p:blipFill>
        <p:spPr/>
      </p:pic>
    </p:spTree>
    <p:extLst>
      <p:ext uri="{BB962C8B-B14F-4D97-AF65-F5344CB8AC3E}">
        <p14:creationId xmlns:p14="http://schemas.microsoft.com/office/powerpoint/2010/main" val="622595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3 Challenges</a:t>
            </a:r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Verdana"/>
                <a:ea typeface="Verdana"/>
              </a:rPr>
              <a:t>No indicator distinction</a:t>
            </a:r>
            <a:endParaRPr lang="en-US"/>
          </a:p>
          <a:p>
            <a:r>
              <a:rPr lang="en-US">
                <a:latin typeface="Verdana"/>
                <a:ea typeface="Verdana"/>
              </a:rPr>
              <a:t>No time for Optical flow (very close)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058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Verdana"/>
                <a:ea typeface="Verdana"/>
              </a:rPr>
              <a:t>Phase 3 Output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output_video">
            <a:hlinkClick r:id="" action="ppaction://media"/>
            <a:extLst>
              <a:ext uri="{FF2B5EF4-FFF2-40B4-BE49-F238E27FC236}">
                <a16:creationId xmlns:a16="http://schemas.microsoft.com/office/drawing/2014/main" id="{DC5EE73F-7DC5-DCEA-0513-3EE56F1CB5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80748" y="1491974"/>
            <a:ext cx="6277114" cy="470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520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097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1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25475" y="3124200"/>
            <a:ext cx="9144000" cy="584200"/>
          </a:xfrm>
        </p:spPr>
        <p:txBody>
          <a:bodyPr/>
          <a:lstStyle/>
          <a:p>
            <a:r>
              <a:rPr lang="en-US" err="1">
                <a:latin typeface="Verdana"/>
                <a:ea typeface="Verdana"/>
              </a:rPr>
              <a:t>Detic</a:t>
            </a:r>
            <a:r>
              <a:rPr lang="en-US">
                <a:latin typeface="Verdana"/>
                <a:ea typeface="Verdana"/>
              </a:rPr>
              <a:t>, YoloPv2, </a:t>
            </a:r>
            <a:r>
              <a:rPr lang="en-US" err="1">
                <a:latin typeface="Verdana"/>
                <a:ea typeface="Verdana"/>
              </a:rPr>
              <a:t>ZoeDepth</a:t>
            </a:r>
            <a:endParaRPr lang="en-US" err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382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1 requirements</a:t>
            </a:r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>
                <a:latin typeface="Verdana"/>
                <a:ea typeface="Verdana"/>
              </a:rPr>
              <a:t>Lanes: </a:t>
            </a:r>
            <a:r>
              <a:rPr lang="en-US">
                <a:latin typeface="Verdana"/>
                <a:ea typeface="Verdana"/>
              </a:rPr>
              <a:t>Show the different kinds of lanes on the road, </a:t>
            </a:r>
            <a:endParaRPr lang="en-US"/>
          </a:p>
          <a:p>
            <a:r>
              <a:rPr lang="en-US" b="1">
                <a:latin typeface="Verdana"/>
                <a:ea typeface="Verdana"/>
              </a:rPr>
              <a:t>Vehicles: </a:t>
            </a:r>
            <a:r>
              <a:rPr lang="en-US">
                <a:latin typeface="Verdana"/>
                <a:ea typeface="Verdana"/>
              </a:rPr>
              <a:t>Identify all cars</a:t>
            </a:r>
            <a:endParaRPr lang="en-US"/>
          </a:p>
          <a:p>
            <a:r>
              <a:rPr lang="en-US" b="1">
                <a:latin typeface="Verdana"/>
                <a:ea typeface="Verdana"/>
              </a:rPr>
              <a:t>Pedestrians: </a:t>
            </a:r>
            <a:r>
              <a:rPr lang="en-US">
                <a:latin typeface="Verdana"/>
                <a:ea typeface="Verdana"/>
              </a:rPr>
              <a:t>Locate pedestrians and display them </a:t>
            </a:r>
          </a:p>
          <a:p>
            <a:r>
              <a:rPr lang="en-US" b="1">
                <a:latin typeface="Verdana"/>
                <a:ea typeface="Verdana"/>
              </a:rPr>
              <a:t>Traffic lights:</a:t>
            </a:r>
            <a:r>
              <a:rPr lang="en-US">
                <a:latin typeface="Verdana"/>
                <a:ea typeface="Verdana"/>
              </a:rPr>
              <a:t> Indicate the traffic signals and it’s color</a:t>
            </a:r>
          </a:p>
          <a:p>
            <a:r>
              <a:rPr lang="en-US" b="1">
                <a:latin typeface="Verdana"/>
                <a:ea typeface="Verdana"/>
              </a:rPr>
              <a:t>Road signs:</a:t>
            </a:r>
            <a:r>
              <a:rPr lang="en-US">
                <a:latin typeface="Verdana"/>
                <a:ea typeface="Verdana"/>
              </a:rPr>
              <a:t> Primarily indicate stop signs 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829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1 Outcomes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Lane detection with YolopV2. 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No differentiation</a:t>
            </a:r>
          </a:p>
        </p:txBody>
      </p:sp>
      <p:pic>
        <p:nvPicPr>
          <p:cNvPr id="12" name="Picture Placeholder 11" descr="Cars on a highway with green lines&#10;&#10;Description automatically generated">
            <a:extLst>
              <a:ext uri="{FF2B5EF4-FFF2-40B4-BE49-F238E27FC236}">
                <a16:creationId xmlns:a16="http://schemas.microsoft.com/office/drawing/2014/main" id="{80A0888F-FD05-78D5-8A5E-AFA77DFA913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0390" b="10390"/>
          <a:stretch/>
        </p:blipFill>
        <p:spPr/>
      </p:pic>
    </p:spTree>
    <p:extLst>
      <p:ext uri="{BB962C8B-B14F-4D97-AF65-F5344CB8AC3E}">
        <p14:creationId xmlns:p14="http://schemas.microsoft.com/office/powerpoint/2010/main" val="3070347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1 Outcomes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/>
              <a:t>Vehicle Detection with </a:t>
            </a:r>
            <a:r>
              <a:rPr lang="en-US" err="1"/>
              <a:t>Detic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/>
              <a:t>Different Vehicle types</a:t>
            </a:r>
          </a:p>
        </p:txBody>
      </p:sp>
      <p:pic>
        <p:nvPicPr>
          <p:cNvPr id="8" name="Picture Placeholder 7" descr="A road with a sign on it&#10;&#10;Description automatically generated">
            <a:extLst>
              <a:ext uri="{FF2B5EF4-FFF2-40B4-BE49-F238E27FC236}">
                <a16:creationId xmlns:a16="http://schemas.microsoft.com/office/drawing/2014/main" id="{93BE796F-0964-C2BA-340B-4D119D6E981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0390" b="10390"/>
          <a:stretch/>
        </p:blipFill>
        <p:spPr/>
      </p:pic>
    </p:spTree>
    <p:extLst>
      <p:ext uri="{BB962C8B-B14F-4D97-AF65-F5344CB8AC3E}">
        <p14:creationId xmlns:p14="http://schemas.microsoft.com/office/powerpoint/2010/main" val="2874636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1 Outcomes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Traffic Light Detection</a:t>
            </a:r>
            <a:endParaRPr lang="en-US" err="1"/>
          </a:p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Street sign detection</a:t>
            </a:r>
            <a:endParaRPr lang="en-US"/>
          </a:p>
        </p:txBody>
      </p:sp>
      <p:pic>
        <p:nvPicPr>
          <p:cNvPr id="9" name="Picture Placeholder 8" descr="A green car on a road&#10;&#10;Description automatically generated">
            <a:extLst>
              <a:ext uri="{FF2B5EF4-FFF2-40B4-BE49-F238E27FC236}">
                <a16:creationId xmlns:a16="http://schemas.microsoft.com/office/drawing/2014/main" id="{915517A6-19EF-66E0-4D19-33DC47A9DAB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0390" b="10390"/>
          <a:stretch/>
        </p:blipFill>
        <p:spPr/>
      </p:pic>
    </p:spTree>
    <p:extLst>
      <p:ext uri="{BB962C8B-B14F-4D97-AF65-F5344CB8AC3E}">
        <p14:creationId xmlns:p14="http://schemas.microsoft.com/office/powerpoint/2010/main" val="1937263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1 Outcomes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Pedestrian Detection using </a:t>
            </a:r>
            <a:r>
              <a:rPr lang="en-US" err="1">
                <a:latin typeface="Verdana"/>
                <a:ea typeface="Verdana"/>
              </a:rPr>
              <a:t>Detic</a:t>
            </a:r>
            <a:endParaRPr lang="en-US" err="1"/>
          </a:p>
        </p:txBody>
      </p:sp>
      <p:pic>
        <p:nvPicPr>
          <p:cNvPr id="8" name="Picture Placeholder 7" descr="A street with houses and buildings&#10;&#10;Description automatically generated">
            <a:extLst>
              <a:ext uri="{FF2B5EF4-FFF2-40B4-BE49-F238E27FC236}">
                <a16:creationId xmlns:a16="http://schemas.microsoft.com/office/drawing/2014/main" id="{6D3676C0-293F-2FF7-FE82-5218B136CD9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0390" b="10390"/>
          <a:stretch/>
        </p:blipFill>
        <p:spPr/>
      </p:pic>
    </p:spTree>
    <p:extLst>
      <p:ext uri="{BB962C8B-B14F-4D97-AF65-F5344CB8AC3E}">
        <p14:creationId xmlns:p14="http://schemas.microsoft.com/office/powerpoint/2010/main" val="376116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1 Issues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err="1">
                <a:latin typeface="Verdana"/>
                <a:ea typeface="Verdana"/>
              </a:rPr>
              <a:t>Implimented</a:t>
            </a:r>
            <a:r>
              <a:rPr lang="en-US">
                <a:latin typeface="Verdana"/>
                <a:ea typeface="Verdana"/>
              </a:rPr>
              <a:t> Zoe Depth 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Issues with reprojection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Verdana"/>
                <a:ea typeface="Verdana"/>
              </a:rPr>
              <a:t>Issues with Traffic light color </a:t>
            </a:r>
            <a:endParaRPr lang="en-US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37189529-7771-8A25-9100-CA6FB9468D9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9180" t="18452" r="9167" b="16129"/>
          <a:stretch/>
        </p:blipFill>
        <p:spPr>
          <a:xfrm>
            <a:off x="214801" y="2106000"/>
            <a:ext cx="8298673" cy="3316826"/>
          </a:xfrm>
        </p:spPr>
      </p:pic>
    </p:spTree>
    <p:extLst>
      <p:ext uri="{BB962C8B-B14F-4D97-AF65-F5344CB8AC3E}">
        <p14:creationId xmlns:p14="http://schemas.microsoft.com/office/powerpoint/2010/main" val="39980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097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Verdana"/>
                <a:ea typeface="Verdana"/>
              </a:rPr>
              <a:t>Phase 2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625475" y="3124200"/>
            <a:ext cx="9144000" cy="584200"/>
          </a:xfrm>
        </p:spPr>
        <p:txBody>
          <a:bodyPr/>
          <a:lstStyle/>
          <a:p>
            <a:r>
              <a:rPr lang="en-US">
                <a:latin typeface="Verdana"/>
                <a:ea typeface="Verdana"/>
              </a:rPr>
              <a:t>Yolo3D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89547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5e1d76e6ed25a0b9acc172e1212e12c5ea2ecb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PI-White">
  <a:themeElements>
    <a:clrScheme name="Custom 56">
      <a:dk1>
        <a:sysClr val="windowText" lastClr="000000"/>
      </a:dk1>
      <a:lt1>
        <a:sysClr val="window" lastClr="FFFFFF"/>
      </a:lt1>
      <a:dk2>
        <a:srgbClr val="6D6D6D"/>
      </a:dk2>
      <a:lt2>
        <a:srgbClr val="AB192D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6D6D6D"/>
      </a:accent6>
      <a:hlink>
        <a:srgbClr val="46A0DC"/>
      </a:hlink>
      <a:folHlink>
        <a:srgbClr val="808DA9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 bwMode="auto">
        <a:solidFill>
          <a:schemeClr val="accent2"/>
        </a:solidFill>
        <a:ln w="12700" cap="sq" algn="ctr">
          <a:solidFill>
            <a:schemeClr val="tx2"/>
          </a:solidFill>
          <a:miter lim="800000"/>
          <a:headEnd/>
          <a:tailEnd/>
        </a:ln>
        <a:effectLst/>
      </a:spPr>
      <a:bodyPr wrap="none" anchor="ctr"/>
      <a:lstStyle>
        <a:defPPr algn="ctr">
          <a:defRPr sz="1600" dirty="0" smtClean="0">
            <a:solidFill>
              <a:schemeClr val="bg1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 algn="ctr"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WPI_Gray">
  <a:themeElements>
    <a:clrScheme name="Custom 57">
      <a:dk1>
        <a:srgbClr val="FFFFFF"/>
      </a:dk1>
      <a:lt1>
        <a:srgbClr val="6D6D6D"/>
      </a:lt1>
      <a:dk2>
        <a:srgbClr val="000000"/>
      </a:dk2>
      <a:lt2>
        <a:srgbClr val="FFFFFF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D9CD95"/>
      </a:accent6>
      <a:hlink>
        <a:srgbClr val="46A0DC"/>
      </a:hlink>
      <a:folHlink>
        <a:srgbClr val="808DA9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 bwMode="auto">
        <a:solidFill>
          <a:schemeClr val="accent2">
            <a:lumMod val="40000"/>
            <a:lumOff val="60000"/>
          </a:schemeClr>
        </a:solidFill>
        <a:ln w="12700" cap="sq" algn="ctr">
          <a:solidFill>
            <a:schemeClr val="tx1"/>
          </a:solidFill>
          <a:miter lim="800000"/>
          <a:headEnd/>
          <a:tailEnd/>
        </a:ln>
        <a:effectLst/>
      </a:spPr>
      <a:bodyPr wrap="none" rtlCol="0" anchor="ctr"/>
      <a:lstStyle>
        <a:defPPr algn="ctr">
          <a:defRPr sz="1600" dirty="0" smtClean="0">
            <a:solidFill>
              <a:schemeClr val="bg1"/>
            </a:solidFill>
            <a:latin typeface="+mn-lt"/>
          </a:defRPr>
        </a:defPPr>
      </a:lstStyle>
    </a:spDef>
    <a:lnDef>
      <a:spPr bwMode="auto">
        <a:solidFill>
          <a:schemeClr val="accent2"/>
        </a:solidFill>
        <a:ln w="19050" cap="sq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noAutofit/>
      </a:bodyPr>
      <a:lstStyle>
        <a:defPPr algn="ctr">
          <a:defRPr sz="1600" dirty="0" err="1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WPI_2012Multi</Template>
  <Application>Microsoft Office PowerPoint</Application>
  <PresentationFormat>Widescreen</PresentationFormat>
  <Slides>17</Slides>
  <Notes>8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WPI-White</vt:lpstr>
      <vt:lpstr>WPI_Gray</vt:lpstr>
      <vt:lpstr>Project 3 - Einstein Vision</vt:lpstr>
      <vt:lpstr>Phase 1</vt:lpstr>
      <vt:lpstr>Phase 1 requirements</vt:lpstr>
      <vt:lpstr>Phase 1 Outcomes</vt:lpstr>
      <vt:lpstr>Phase 1 Outcomes</vt:lpstr>
      <vt:lpstr>Phase 1 Outcomes</vt:lpstr>
      <vt:lpstr>Phase 1 Outcomes</vt:lpstr>
      <vt:lpstr>Phase 1 Issues</vt:lpstr>
      <vt:lpstr>Phase 2</vt:lpstr>
      <vt:lpstr>Phase 2 requirements</vt:lpstr>
      <vt:lpstr>Phase 2 Outcomes</vt:lpstr>
      <vt:lpstr>Phase 2 Challenges</vt:lpstr>
      <vt:lpstr>Phase 3</vt:lpstr>
      <vt:lpstr>Phase 3 requirements</vt:lpstr>
      <vt:lpstr>Phase 3 Outcomes</vt:lpstr>
      <vt:lpstr>Phase 3 Challenges</vt:lpstr>
      <vt:lpstr>Phase 3 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Title, Verdana Bold 40pt</dc:title>
  <dc:creator>Melissa</dc:creator>
  <cp:revision>28</cp:revision>
  <dcterms:created xsi:type="dcterms:W3CDTF">2015-05-27T13:16:15Z</dcterms:created>
  <dcterms:modified xsi:type="dcterms:W3CDTF">2024-04-08T04:02:23Z</dcterms:modified>
</cp:coreProperties>
</file>